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6"/>
  </p:notesMasterIdLst>
  <p:handoutMasterIdLst>
    <p:handoutMasterId r:id="rId17"/>
  </p:handoutMasterIdLst>
  <p:sldIdLst>
    <p:sldId id="256" r:id="rId5"/>
    <p:sldId id="617" r:id="rId6"/>
    <p:sldId id="308" r:id="rId7"/>
    <p:sldId id="327" r:id="rId8"/>
    <p:sldId id="324" r:id="rId9"/>
    <p:sldId id="328" r:id="rId10"/>
    <p:sldId id="329" r:id="rId11"/>
    <p:sldId id="310" r:id="rId12"/>
    <p:sldId id="314" r:id="rId13"/>
    <p:sldId id="616" r:id="rId14"/>
    <p:sldId id="273" r:id="rId1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09" autoAdjust="0"/>
    <p:restoredTop sz="96571" autoAdjust="0"/>
  </p:normalViewPr>
  <p:slideViewPr>
    <p:cSldViewPr snapToGrid="0" showGuides="1">
      <p:cViewPr varScale="1">
        <p:scale>
          <a:sx n="121" d="100"/>
          <a:sy n="121" d="100"/>
        </p:scale>
        <p:origin x="998" y="8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doi.org/10.6084/m9.figshare.12719834" TargetMode="External"/><Relationship Id="rId4" Type="http://schemas.openxmlformats.org/officeDocument/2006/relationships/hyperlink" Target="https://app.box.com/folder/118663987937"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354217"/>
          </a:xfrm>
          <a:prstGeom prst="rect">
            <a:avLst/>
          </a:prstGeom>
          <a:noFill/>
        </p:spPr>
        <p:txBody>
          <a:bodyPr wrap="square" rtlCol="0">
            <a:spAutoFit/>
          </a:bodyPr>
          <a:lstStyle/>
          <a:p>
            <a:pPr algn="ctr"/>
            <a:r>
              <a:rPr lang="en-US" sz="2400" b="1" dirty="0"/>
              <a:t>David E. Bernholdt, Anshu Dubey, Mark C. Miller, Katherine M. Riley, and James M. </a:t>
            </a:r>
            <a:r>
              <a:rPr lang="en-US" sz="2400" b="1" dirty="0" err="1"/>
              <a:t>Willenbring</a:t>
            </a:r>
            <a:endParaRPr lang="en-US" sz="2400" dirty="0"/>
          </a:p>
          <a:p>
            <a:pPr algn="ctr">
              <a:spcBef>
                <a:spcPts val="1200"/>
              </a:spcBef>
            </a:pPr>
            <a:r>
              <a:rPr lang="en-US" sz="2400" dirty="0"/>
              <a:t>Software Productivity Track, ATPESC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1871529" y="4834285"/>
            <a:ext cx="6868873" cy="707886"/>
          </a:xfrm>
          <a:prstGeom prst="rect">
            <a:avLst/>
          </a:prstGeom>
        </p:spPr>
        <p:txBody>
          <a:bodyPr wrap="square">
            <a:spAutoFit/>
          </a:bodyPr>
          <a:lstStyle/>
          <a:p>
            <a:pPr algn="r"/>
            <a:r>
              <a:rPr lang="en-US" sz="2000" dirty="0"/>
              <a:t>Tutorial slides: </a:t>
            </a:r>
            <a:r>
              <a:rPr lang="en-US" sz="2000" b="1" dirty="0">
                <a:hlinkClick r:id="rId4"/>
              </a:rPr>
              <a:t>https://app.box.com/folder/118663987937</a:t>
            </a:r>
            <a:r>
              <a:rPr lang="en-US" sz="2000" b="1" dirty="0"/>
              <a:t> </a:t>
            </a:r>
            <a:r>
              <a:rPr lang="en-US" sz="2000" dirty="0"/>
              <a:t>or </a:t>
            </a:r>
            <a:r>
              <a:rPr lang="en-US" sz="2000" b="1" dirty="0">
                <a:hlinkClick r:id="rId5"/>
              </a:rPr>
              <a:t>https://doi.org/10.6084/m9.figshare.12719834</a:t>
            </a:r>
            <a:endParaRPr lang="en-US" sz="2400" b="1" dirty="0"/>
          </a:p>
        </p:txBody>
      </p:sp>
      <p:pic>
        <p:nvPicPr>
          <p:cNvPr id="4" name="Picture 3" descr="A close up of a logo&#10;&#10;Description automatically generated">
            <a:extLst>
              <a:ext uri="{FF2B5EF4-FFF2-40B4-BE49-F238E27FC236}">
                <a16:creationId xmlns:a16="http://schemas.microsoft.com/office/drawing/2014/main" id="{E09CE9DB-1496-43FF-925A-21ACEB1DA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49500"/>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We’ll try to stop for questions from time to time</a:t>
            </a:r>
          </a:p>
          <a:p>
            <a:r>
              <a:rPr lang="en-US" dirty="0"/>
              <a:t>Members of the IDEAS team will be monitoring the chat</a:t>
            </a:r>
          </a:p>
          <a:p>
            <a:pPr>
              <a:spcBef>
                <a:spcPts val="3600"/>
              </a:spcBef>
            </a:pPr>
            <a:r>
              <a:rPr lang="en-US" dirty="0"/>
              <a:t>If the presenter asks for questions, you can unmute and ask</a:t>
            </a:r>
          </a:p>
          <a:p>
            <a:r>
              <a:rPr lang="en-US" dirty="0"/>
              <a:t>Otherwise, please use chat</a:t>
            </a:r>
          </a:p>
          <a:p>
            <a:pPr>
              <a:spcBef>
                <a:spcPts val="3600"/>
              </a:spcBef>
            </a:pPr>
            <a:r>
              <a:rPr lang="en-US" dirty="0"/>
              <a:t>We can also be available during breaks, lunch, and after the session for additional conversations</a:t>
            </a:r>
          </a:p>
          <a:p>
            <a:pPr lvl="1"/>
            <a:r>
              <a:rPr lang="en-US" dirty="0"/>
              <a:t>Please use the chat to let us know who you’d like to talk to just before the break</a:t>
            </a:r>
          </a:p>
          <a:p>
            <a:pPr lvl="1"/>
            <a:r>
              <a:rPr lang="en-US" dirty="0"/>
              <a:t>And remember that we may need a break too</a:t>
            </a:r>
          </a:p>
          <a:p>
            <a:r>
              <a:rPr lang="en-US" dirty="0"/>
              <a:t>Also, feel free to email us at </a:t>
            </a:r>
            <a:r>
              <a:rPr lang="en-US" dirty="0">
                <a:hlinkClick r:id="rId2"/>
              </a:rPr>
              <a:t>bssw-tutorial@lists.mcs.anl.gov</a:t>
            </a:r>
            <a:endParaRPr lang="en-US" dirty="0"/>
          </a:p>
          <a:p>
            <a:pPr lvl="1"/>
            <a:r>
              <a:rPr lang="en-US" dirty="0"/>
              <a:t>The list moderator will allow your messages to be posted</a:t>
            </a:r>
          </a:p>
        </p:txBody>
      </p:sp>
    </p:spTree>
    <p:extLst>
      <p:ext uri="{BB962C8B-B14F-4D97-AF65-F5344CB8AC3E}">
        <p14:creationId xmlns:p14="http://schemas.microsoft.com/office/powerpoint/2010/main" val="369538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142889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8624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8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Mark Miller, LLNL</a:t>
            </a:r>
          </a:p>
          <a:p>
            <a:pPr>
              <a:spcBef>
                <a:spcPts val="1000"/>
              </a:spcBef>
            </a:pPr>
            <a:r>
              <a:rPr lang="en-US" dirty="0"/>
              <a:t>Katherine Riley, ANL</a:t>
            </a:r>
          </a:p>
          <a:p>
            <a:pPr>
              <a:spcBef>
                <a:spcPts val="1000"/>
              </a:spcBef>
            </a:pPr>
            <a:r>
              <a:rPr lang="en-US" dirty="0"/>
              <a:t>James </a:t>
            </a:r>
            <a:r>
              <a:rPr lang="en-US" dirty="0" err="1"/>
              <a:t>Willenbring</a:t>
            </a:r>
            <a:r>
              <a:rPr lang="en-US" dirty="0"/>
              <a:t>, SNL</a:t>
            </a:r>
          </a:p>
          <a:p>
            <a:pPr>
              <a:spcBef>
                <a:spcPts val="3200"/>
              </a:spcBef>
            </a:pPr>
            <a:r>
              <a:rPr lang="en-US" dirty="0"/>
              <a:t>With help from: Pat Grubel, LANL; Rinku Gupta, ANL; David Rogers, ORNL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Tutorial Instructors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4919509" y="1074885"/>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7508762" y="1033685"/>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6" name="Group 25">
            <a:extLst>
              <a:ext uri="{FF2B5EF4-FFF2-40B4-BE49-F238E27FC236}">
                <a16:creationId xmlns:a16="http://schemas.microsoft.com/office/drawing/2014/main" id="{151C3F08-3FF4-4944-8462-7DC589BF54F6}"/>
              </a:ext>
            </a:extLst>
          </p:cNvPr>
          <p:cNvGrpSpPr/>
          <p:nvPr/>
        </p:nvGrpSpPr>
        <p:grpSpPr>
          <a:xfrm>
            <a:off x="6126988" y="2129523"/>
            <a:ext cx="1172117" cy="1548640"/>
            <a:chOff x="6611641" y="2281949"/>
            <a:chExt cx="1172117" cy="1548640"/>
          </a:xfrm>
        </p:grpSpPr>
        <p:pic>
          <p:nvPicPr>
            <p:cNvPr id="10" name="Picture 9" descr="A person smiling for the camera&#10;&#10;Description automatically generated">
              <a:extLst>
                <a:ext uri="{FF2B5EF4-FFF2-40B4-BE49-F238E27FC236}">
                  <a16:creationId xmlns:a16="http://schemas.microsoft.com/office/drawing/2014/main" id="{618D9F43-2AEF-49F1-98B5-780BB7C5FA8F}"/>
                </a:ext>
              </a:extLst>
            </p:cNvPr>
            <p:cNvPicPr>
              <a:picLocks noChangeAspect="1"/>
            </p:cNvPicPr>
            <p:nvPr/>
          </p:nvPicPr>
          <p:blipFill rotWithShape="1">
            <a:blip r:embed="rId5">
              <a:extLst>
                <a:ext uri="{28A0092B-C50C-407E-A947-70E740481C1C}">
                  <a14:useLocalDpi xmlns:a14="http://schemas.microsoft.com/office/drawing/2010/main" val="0"/>
                </a:ext>
              </a:extLst>
            </a:blip>
            <a:srcRect l="8650" r="8680"/>
            <a:stretch/>
          </p:blipFill>
          <p:spPr>
            <a:xfrm>
              <a:off x="6698788" y="2281949"/>
              <a:ext cx="997822" cy="1207008"/>
            </a:xfrm>
            <a:prstGeom prst="rect">
              <a:avLst/>
            </a:prstGeom>
          </p:spPr>
        </p:pic>
        <p:sp>
          <p:nvSpPr>
            <p:cNvPr id="21" name="TextBox 20">
              <a:extLst>
                <a:ext uri="{FF2B5EF4-FFF2-40B4-BE49-F238E27FC236}">
                  <a16:creationId xmlns:a16="http://schemas.microsoft.com/office/drawing/2014/main" id="{1BA4C1D1-7F33-476C-96A6-F4D2268C9ED1}"/>
                </a:ext>
              </a:extLst>
            </p:cNvPr>
            <p:cNvSpPr txBox="1"/>
            <p:nvPr/>
          </p:nvSpPr>
          <p:spPr>
            <a:xfrm>
              <a:off x="6611641" y="3488957"/>
              <a:ext cx="1172117" cy="341632"/>
            </a:xfrm>
            <a:prstGeom prst="rect">
              <a:avLst/>
            </a:prstGeom>
            <a:noFill/>
          </p:spPr>
          <p:txBody>
            <a:bodyPr wrap="none" rtlCol="0">
              <a:spAutoFit/>
            </a:bodyPr>
            <a:lstStyle/>
            <a:p>
              <a:pPr algn="ctr">
                <a:lnSpc>
                  <a:spcPct val="90000"/>
                </a:lnSpc>
              </a:pPr>
              <a:r>
                <a:rPr lang="en-US" dirty="0"/>
                <a:t>Katherine</a:t>
              </a:r>
            </a:p>
          </p:txBody>
        </p:sp>
      </p:grpSp>
      <p:grpSp>
        <p:nvGrpSpPr>
          <p:cNvPr id="13" name="Group 12">
            <a:extLst>
              <a:ext uri="{FF2B5EF4-FFF2-40B4-BE49-F238E27FC236}">
                <a16:creationId xmlns:a16="http://schemas.microsoft.com/office/drawing/2014/main" id="{9C567382-BCA0-4B89-8636-7B36059586C1}"/>
              </a:ext>
            </a:extLst>
          </p:cNvPr>
          <p:cNvGrpSpPr/>
          <p:nvPr/>
        </p:nvGrpSpPr>
        <p:grpSpPr>
          <a:xfrm>
            <a:off x="9891505" y="1025520"/>
            <a:ext cx="965606" cy="1545411"/>
            <a:chOff x="9127826" y="513489"/>
            <a:chExt cx="965606" cy="1545411"/>
          </a:xfrm>
        </p:grpSpPr>
        <p:pic>
          <p:nvPicPr>
            <p:cNvPr id="12" name="Picture 11" descr="A person wearing glasses and smiling at the camera&#10;&#10;Description automatically generated">
              <a:extLst>
                <a:ext uri="{FF2B5EF4-FFF2-40B4-BE49-F238E27FC236}">
                  <a16:creationId xmlns:a16="http://schemas.microsoft.com/office/drawing/2014/main" id="{7C0AB3E9-C682-4213-8EF8-EA9A85BCA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826" y="513489"/>
              <a:ext cx="965606" cy="1207008"/>
            </a:xfrm>
            <a:prstGeom prst="rect">
              <a:avLst/>
            </a:prstGeom>
          </p:spPr>
        </p:pic>
        <p:sp>
          <p:nvSpPr>
            <p:cNvPr id="22" name="TextBox 21">
              <a:extLst>
                <a:ext uri="{FF2B5EF4-FFF2-40B4-BE49-F238E27FC236}">
                  <a16:creationId xmlns:a16="http://schemas.microsoft.com/office/drawing/2014/main" id="{B00EFDA5-F775-4D11-BFFB-F6BC3F5CD67E}"/>
                </a:ext>
              </a:extLst>
            </p:cNvPr>
            <p:cNvSpPr txBox="1"/>
            <p:nvPr/>
          </p:nvSpPr>
          <p:spPr>
            <a:xfrm>
              <a:off x="9261816" y="1717268"/>
              <a:ext cx="697627" cy="341632"/>
            </a:xfrm>
            <a:prstGeom prst="rect">
              <a:avLst/>
            </a:prstGeom>
            <a:noFill/>
          </p:spPr>
          <p:txBody>
            <a:bodyPr wrap="none" rtlCol="0">
              <a:spAutoFit/>
            </a:bodyPr>
            <a:lstStyle/>
            <a:p>
              <a:pPr algn="ctr">
                <a:lnSpc>
                  <a:spcPct val="90000"/>
                </a:lnSpc>
              </a:pPr>
              <a:r>
                <a:rPr lang="en-US" dirty="0"/>
                <a:t>Mark</a:t>
              </a:r>
            </a:p>
          </p:txBody>
        </p:sp>
      </p:grpSp>
      <p:grpSp>
        <p:nvGrpSpPr>
          <p:cNvPr id="27" name="Group 26">
            <a:extLst>
              <a:ext uri="{FF2B5EF4-FFF2-40B4-BE49-F238E27FC236}">
                <a16:creationId xmlns:a16="http://schemas.microsoft.com/office/drawing/2014/main" id="{B0856961-A2FB-42F2-8BC9-D5D11053FC8E}"/>
              </a:ext>
            </a:extLst>
          </p:cNvPr>
          <p:cNvGrpSpPr/>
          <p:nvPr/>
        </p:nvGrpSpPr>
        <p:grpSpPr>
          <a:xfrm>
            <a:off x="8716241" y="2126007"/>
            <a:ext cx="965606" cy="1548640"/>
            <a:chOff x="8855956" y="2281949"/>
            <a:chExt cx="965606" cy="1548640"/>
          </a:xfrm>
        </p:grpSpPr>
        <p:pic>
          <p:nvPicPr>
            <p:cNvPr id="8" name="Picture 7" descr="A person smiling for the camera&#10;&#10;Description automatically generated">
              <a:extLst>
                <a:ext uri="{FF2B5EF4-FFF2-40B4-BE49-F238E27FC236}">
                  <a16:creationId xmlns:a16="http://schemas.microsoft.com/office/drawing/2014/main" id="{1693E785-26EE-4960-839B-C4C50B890A1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04" r="3872"/>
            <a:stretch/>
          </p:blipFill>
          <p:spPr>
            <a:xfrm>
              <a:off x="8855956" y="2281949"/>
              <a:ext cx="965606" cy="1207008"/>
            </a:xfrm>
            <a:prstGeom prst="rect">
              <a:avLst/>
            </a:prstGeom>
          </p:spPr>
        </p:pic>
        <p:sp>
          <p:nvSpPr>
            <p:cNvPr id="23" name="TextBox 22">
              <a:extLst>
                <a:ext uri="{FF2B5EF4-FFF2-40B4-BE49-F238E27FC236}">
                  <a16:creationId xmlns:a16="http://schemas.microsoft.com/office/drawing/2014/main" id="{F91EBD0E-9E09-4AA2-8A96-27F1CD5E0CB4}"/>
                </a:ext>
              </a:extLst>
            </p:cNvPr>
            <p:cNvSpPr txBox="1"/>
            <p:nvPr/>
          </p:nvSpPr>
          <p:spPr>
            <a:xfrm>
              <a:off x="9066889" y="3488957"/>
              <a:ext cx="543740" cy="341632"/>
            </a:xfrm>
            <a:prstGeom prst="rect">
              <a:avLst/>
            </a:prstGeom>
            <a:noFill/>
          </p:spPr>
          <p:txBody>
            <a:bodyPr wrap="none" rtlCol="0">
              <a:spAutoFit/>
            </a:bodyPr>
            <a:lstStyle/>
            <a:p>
              <a:pPr algn="ctr">
                <a:lnSpc>
                  <a:spcPct val="90000"/>
                </a:lnSpc>
              </a:pPr>
              <a:r>
                <a:rPr lang="en-US" dirty="0"/>
                <a:t>Jim</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Engage in community outreach</a:t>
                </a:r>
                <a:endParaRPr sz="2000" b="1" i="0" u="none" strike="noStrike" cap="none">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Broad community partnerships </a:t>
                </a:r>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Collaboration with computing facilities</a:t>
                </a:r>
                <a:endParaRPr sz="1600" b="0" i="0" u="none" strike="noStrike" cap="none">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Webinars, tutorials, events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WhatIs</a:t>
                </a:r>
                <a:r>
                  <a:rPr lang="en-US" sz="1600" b="0" i="0" u="none" strike="noStrike" cap="none">
                    <a:solidFill>
                      <a:schemeClr val="dk1"/>
                    </a:solidFill>
                    <a:latin typeface="Arial"/>
                    <a:ea typeface="Arial"/>
                    <a:cs typeface="Arial"/>
                    <a:sym typeface="Arial"/>
                  </a:rPr>
                  <a:t> and </a:t>
                </a:r>
                <a:r>
                  <a:rPr lang="en-US" sz="1600" b="0" i="1" u="none" strike="noStrike" cap="none">
                    <a:solidFill>
                      <a:schemeClr val="dk1"/>
                    </a:solidFill>
                    <a:latin typeface="Arial"/>
                    <a:ea typeface="Arial"/>
                    <a:cs typeface="Arial"/>
                    <a:sym typeface="Arial"/>
                  </a:rPr>
                  <a:t>HowTo </a:t>
                </a:r>
                <a:r>
                  <a:rPr lang="en-US" sz="1600" b="0" i="0" u="none" strike="noStrike" cap="none">
                    <a:solidFill>
                      <a:schemeClr val="dk1"/>
                    </a:solidFill>
                    <a:latin typeface="Arial"/>
                    <a:ea typeface="Arial"/>
                    <a:cs typeface="Arial"/>
                    <a:sym typeface="Arial"/>
                  </a:rPr>
                  <a:t>docs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Better Scientific Software site (</a:t>
                </a:r>
                <a:r>
                  <a:rPr lang="en-US" sz="1600" b="0" i="0" u="sng" strike="noStrike" cap="none">
                    <a:solidFill>
                      <a:srgbClr val="A03123"/>
                    </a:solidFill>
                    <a:latin typeface="Arial"/>
                    <a:ea typeface="Arial"/>
                    <a:cs typeface="Arial"/>
                    <a:sym typeface="Arial"/>
                    <a:hlinkClick r:id="rId2"/>
                  </a:rPr>
                  <a:t>https://bssw.io</a:t>
                </a:r>
                <a:r>
                  <a:rPr lang="en-US" sz="1600" b="0" i="0" u="none" strike="noStrike" cap="none">
                    <a:solidFill>
                      <a:schemeClr val="dk1"/>
                    </a:solidFill>
                    <a:latin typeface="Arial"/>
                    <a:ea typeface="Arial"/>
                    <a:cs typeface="Arial"/>
                    <a:sym typeface="Arial"/>
                  </a:rPr>
                  <a:t>)</a:t>
                </a:r>
                <a:endParaRPr/>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1-2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r>
              <a:rPr lang="en-US" sz="2000" dirty="0"/>
              <a:t>Better CSE software &gt; better CSE research &gt; broader CSE impact</a:t>
            </a:r>
          </a:p>
          <a:p>
            <a:r>
              <a:rPr lang="en-US" sz="2400" b="1" dirty="0"/>
              <a:t>Who: </a:t>
            </a:r>
            <a:r>
              <a:rPr lang="en-US" sz="2400" dirty="0"/>
              <a:t>Practices relevant for projects of all sizes</a:t>
            </a:r>
          </a:p>
          <a:p>
            <a:pPr lvl="1"/>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r>
              <a:rPr lang="en-US" sz="2000" b="1" dirty="0"/>
              <a:t>Useful</a:t>
            </a:r>
            <a:r>
              <a:rPr lang="en-US" sz="2000" dirty="0"/>
              <a:t> information, examples, exercises, pointers to other resources</a:t>
            </a:r>
          </a:p>
          <a:p>
            <a:pPr lvl="1"/>
            <a:r>
              <a:rPr lang="en-US" sz="2000" b="1" dirty="0"/>
              <a:t>Not to prescribe any particular practices </a:t>
            </a:r>
            <a:r>
              <a:rPr lang="en-US" sz="2000" dirty="0"/>
              <a:t>as “must use”</a:t>
            </a:r>
          </a:p>
          <a:p>
            <a:pPr lvl="2"/>
            <a:r>
              <a:rPr lang="en-US" sz="1800" dirty="0"/>
              <a:t>Be informative about practices that have worked for some projects </a:t>
            </a:r>
          </a:p>
          <a:p>
            <a:pPr lvl="2"/>
            <a:r>
              <a:rPr lang="en-US" sz="1800" dirty="0"/>
              <a:t>Emphasis on adoption of practices that help productivity rather than put unsustainable burden </a:t>
            </a:r>
          </a:p>
          <a:p>
            <a:pPr lvl="1"/>
            <a:r>
              <a:rPr lang="en-US" sz="2000" b="1" dirty="0"/>
              <a:t>Customize as needed </a:t>
            </a:r>
            <a:r>
              <a:rPr lang="en-US" sz="2000" dirty="0"/>
              <a:t>for each project</a:t>
            </a:r>
          </a:p>
          <a:p>
            <a:r>
              <a:rPr lang="en-US" dirty="0"/>
              <a:t>Remember: your code will live longer than you expect.  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0" y="1012149"/>
            <a:ext cx="11369809" cy="4047778"/>
          </a:xfrm>
        </p:spPr>
        <p:txBody>
          <a:bodyPr/>
          <a:lstStyle/>
          <a:p>
            <a:pPr marL="0" indent="0">
              <a:buNone/>
            </a:pPr>
            <a:r>
              <a:rPr lang="en-US" dirty="0"/>
              <a:t>We have a repository, based on the Heat Equation example used on Tuesday that we will use to demonstrate some concepts, and there will be some exercises you can do as </a:t>
            </a:r>
            <a:r>
              <a:rPr lang="en-US" i="1" dirty="0"/>
              <a:t>“homework”, </a:t>
            </a:r>
            <a:r>
              <a:rPr lang="en-US" dirty="0"/>
              <a:t>if desired.</a:t>
            </a:r>
          </a:p>
          <a:p>
            <a:pPr marL="0" indent="0">
              <a:buNone/>
            </a:pPr>
            <a:r>
              <a:rPr lang="en-US" dirty="0"/>
              <a:t>You will need…</a:t>
            </a:r>
          </a:p>
          <a:p>
            <a:r>
              <a:rPr lang="en-US" b="1" dirty="0"/>
              <a:t>GitHub account</a:t>
            </a:r>
          </a:p>
          <a:p>
            <a:r>
              <a:rPr lang="en-US" b="1" dirty="0"/>
              <a:t>Fork of the tutorial GitHub repository</a:t>
            </a:r>
          </a:p>
          <a:p>
            <a:pPr lvl="1"/>
            <a:r>
              <a:rPr lang="en-US" dirty="0">
                <a:hlinkClick r:id="rId2"/>
              </a:rPr>
              <a:t>https://github.com/betterscientificsoftware/hello-numerical-world-atpesc-2020</a:t>
            </a:r>
            <a:endParaRPr lang="en-US" dirty="0"/>
          </a:p>
          <a:p>
            <a:pPr lvl="1"/>
            <a:r>
              <a:rPr lang="en-US" dirty="0"/>
              <a:t>You can submit your work for feedback by making pull requests to the upstream repo</a:t>
            </a:r>
          </a:p>
          <a:p>
            <a:pPr lvl="1"/>
            <a:r>
              <a:rPr lang="en-US" dirty="0"/>
              <a:t>We will provide feedback as quickly as we can, but please be patient</a:t>
            </a:r>
          </a:p>
          <a:p>
            <a:r>
              <a:rPr lang="en-US" b="1" dirty="0"/>
              <a:t>Access to a working development environment </a:t>
            </a:r>
            <a:r>
              <a:rPr lang="en-US" b="1"/>
              <a:t>for C++ </a:t>
            </a:r>
            <a:r>
              <a:rPr lang="en-US" b="1" dirty="0"/>
              <a:t>and/or Fortran</a:t>
            </a:r>
          </a:p>
          <a:p>
            <a:pPr lvl="1"/>
            <a:r>
              <a:rPr lang="en-US" dirty="0"/>
              <a:t>Typical Linux or Mac systems should be fine (git, editor, compilers, make, etc.)</a:t>
            </a:r>
          </a:p>
          <a:p>
            <a:pPr lvl="1"/>
            <a:r>
              <a:rPr lang="en-US" dirty="0"/>
              <a:t>Using a remote system is fine</a:t>
            </a:r>
          </a:p>
        </p:txBody>
      </p:sp>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2301</TotalTime>
  <Words>1513</Words>
  <Application>Microsoft Office PowerPoint</Application>
  <PresentationFormat>Custom</PresentationFormat>
  <Paragraphs>181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Black</vt:lpstr>
      <vt:lpstr>Calibri</vt:lpstr>
      <vt:lpstr>Presentations (Wide Screen)</vt:lpstr>
      <vt:lpstr>Welcome to…</vt:lpstr>
      <vt:lpstr>License, Citation and Acknowledgements</vt:lpstr>
      <vt:lpstr>Tutorial Instructors</vt:lpstr>
      <vt:lpstr>The IDEAS-ECP team works with the ECP community to improve developer productivity and software sustainability as key aspects of increasing overall scientific productivity</vt:lpstr>
      <vt:lpstr>Building an Online Community</vt:lpstr>
      <vt:lpstr>Advancing Scientific Productivity through Better Scientific Software: Developer Productivity and Software Sustainability Report</vt:lpstr>
      <vt:lpstr>Follow IDEAS and BSSw</vt:lpstr>
      <vt:lpstr>Tutorial Objectives</vt:lpstr>
      <vt:lpstr>Hands-On Activities</vt:lpstr>
      <vt:lpstr>Handling Questions and Discussion</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346</cp:revision>
  <cp:lastPrinted>2017-11-02T18:35:01Z</cp:lastPrinted>
  <dcterms:created xsi:type="dcterms:W3CDTF">2018-11-06T17:28:56Z</dcterms:created>
  <dcterms:modified xsi:type="dcterms:W3CDTF">2020-08-06T01:57:28Z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